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79E4ADF-B938-43F2-8D6E-15E94A7A145D}">
          <p14:sldIdLst>
            <p14:sldId id="256"/>
            <p14:sldId id="257"/>
            <p14:sldId id="258"/>
            <p14:sldId id="259"/>
            <p14:sldId id="260"/>
            <p14:sldId id="261"/>
          </p14:sldIdLst>
        </p14:section>
        <p14:section name="Раздел без заголовка" id="{4600E168-CD1F-493E-9814-A4A49D634A8A}">
          <p14:sldIdLst>
            <p14:sldId id="262"/>
            <p14:sldId id="263"/>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4A0EDEB-A9C7-43C8-BEF1-FFF021060765}" type="datetimeFigureOut">
              <a:rPr lang="ru-RU" smtClean="0"/>
              <a:t>30.11.2012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7B8614E-AF94-406B-A790-D7D35C5FBDC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A0EDEB-A9C7-43C8-BEF1-FFF021060765}" type="datetimeFigureOut">
              <a:rPr lang="ru-RU" smtClean="0"/>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A0EDEB-A9C7-43C8-BEF1-FFF021060765}" type="datetimeFigureOut">
              <a:rPr lang="ru-RU" smtClean="0"/>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4A0EDEB-A9C7-43C8-BEF1-FFF021060765}" type="datetimeFigureOut">
              <a:rPr lang="ru-RU" smtClean="0"/>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4A0EDEB-A9C7-43C8-BEF1-FFF021060765}" type="datetimeFigureOut">
              <a:rPr lang="ru-RU" smtClean="0"/>
              <a:t>30.11.2012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7B8614E-AF94-406B-A790-D7D35C5FBDC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4A0EDEB-A9C7-43C8-BEF1-FFF021060765}" type="datetimeFigureOut">
              <a:rPr lang="ru-RU" smtClean="0"/>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4A0EDEB-A9C7-43C8-BEF1-FFF021060765}" type="datetimeFigureOut">
              <a:rPr lang="ru-RU" smtClean="0"/>
              <a:t>30.11.2012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4A0EDEB-A9C7-43C8-BEF1-FFF021060765}" type="datetimeFigureOut">
              <a:rPr lang="ru-RU" smtClean="0"/>
              <a:t>30.11.2012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A0EDEB-A9C7-43C8-BEF1-FFF021060765}" type="datetimeFigureOut">
              <a:rPr lang="ru-RU" smtClean="0"/>
              <a:t>30.11.2012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4A0EDEB-A9C7-43C8-BEF1-FFF021060765}" type="datetimeFigureOut">
              <a:rPr lang="ru-RU" smtClean="0"/>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4A0EDEB-A9C7-43C8-BEF1-FFF021060765}" type="datetimeFigureOut">
              <a:rPr lang="ru-RU" smtClean="0"/>
              <a:t>30.11.2012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B8614E-AF94-406B-A790-D7D35C5FBDC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4A0EDEB-A9C7-43C8-BEF1-FFF021060765}" type="datetimeFigureOut">
              <a:rPr lang="ru-RU" smtClean="0"/>
              <a:t>30.11.2012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7B8614E-AF94-406B-A790-D7D35C5FBDC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229600" cy="1828800"/>
          </a:xfrm>
        </p:spPr>
        <p:txBody>
          <a:bodyPr>
            <a:normAutofit fontScale="90000"/>
          </a:bodyPr>
          <a:lstStyle/>
          <a:p>
            <a:r>
              <a:rPr lang="ru-RU" sz="6000" dirty="0" smtClean="0"/>
              <a:t>                         </a:t>
            </a:r>
            <a:r>
              <a:rPr lang="ru-RU" sz="6000" dirty="0"/>
              <a:t/>
            </a:r>
            <a:br>
              <a:rPr lang="ru-RU" sz="6000" dirty="0"/>
            </a:br>
            <a:r>
              <a:rPr lang="ru-RU" sz="6000" dirty="0"/>
              <a:t>Презентация</a:t>
            </a:r>
            <a:br>
              <a:rPr lang="ru-RU" sz="6000" dirty="0"/>
            </a:br>
            <a:r>
              <a:rPr lang="ru-RU" dirty="0" smtClean="0"/>
              <a:t>на  тему «</a:t>
            </a:r>
            <a:r>
              <a:rPr lang="ru-RU" dirty="0" smtClean="0"/>
              <a:t>Нефть»</a:t>
            </a:r>
            <a:endParaRPr lang="ru-RU" dirty="0"/>
          </a:p>
        </p:txBody>
      </p:sp>
      <p:sp>
        <p:nvSpPr>
          <p:cNvPr id="3" name="Подзаголовок 2"/>
          <p:cNvSpPr>
            <a:spLocks noGrp="1"/>
          </p:cNvSpPr>
          <p:nvPr>
            <p:ph type="subTitle" idx="1"/>
          </p:nvPr>
        </p:nvSpPr>
        <p:spPr>
          <a:xfrm>
            <a:off x="5271362" y="3908648"/>
            <a:ext cx="3851921" cy="2544688"/>
          </a:xfrm>
        </p:spPr>
        <p:txBody>
          <a:bodyPr>
            <a:normAutofit fontScale="85000" lnSpcReduction="20000"/>
          </a:bodyPr>
          <a:lstStyle/>
          <a:p>
            <a:r>
              <a:rPr lang="ru-RU" sz="5400" dirty="0" smtClean="0"/>
              <a:t>Работа Капитоновой Людмилы </a:t>
            </a:r>
          </a:p>
          <a:p>
            <a:r>
              <a:rPr lang="ru-RU" sz="5400" dirty="0" smtClean="0"/>
              <a:t>10 «б» класса</a:t>
            </a:r>
            <a:endParaRPr lang="ru-RU" sz="5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4536504" cy="366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578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92696"/>
            <a:ext cx="8229600" cy="4709160"/>
          </a:xfrm>
        </p:spPr>
        <p:txBody>
          <a:bodyPr>
            <a:normAutofit fontScale="92500" lnSpcReduction="10000"/>
          </a:bodyPr>
          <a:lstStyle/>
          <a:p>
            <a:pPr marL="137160" indent="0">
              <a:buNone/>
            </a:pPr>
            <a:r>
              <a:rPr lang="ru-RU" dirty="0" smtClean="0"/>
              <a:t>                         Физические свойства</a:t>
            </a:r>
          </a:p>
          <a:p>
            <a:pPr marL="137160" indent="0">
              <a:buNone/>
            </a:pPr>
            <a:r>
              <a:rPr lang="ru-RU" dirty="0" smtClean="0"/>
              <a:t>Нефть— </a:t>
            </a:r>
            <a:r>
              <a:rPr lang="ru-RU" dirty="0"/>
              <a:t>природная маслянистая горючая жидкость, состоящая из сложной смеси </a:t>
            </a:r>
            <a:r>
              <a:rPr lang="ru-RU" dirty="0" smtClean="0"/>
              <a:t>углеводородов, у нефти нет определенной температуры кипения. </a:t>
            </a:r>
            <a:r>
              <a:rPr lang="ru-RU" dirty="0"/>
              <a:t>По цвету, нефть бывает красно-коричневого, иногда почти чёрного цвета, хотя иногда встречается и слабо окрашенная в жёлто-зелёный цвет и даже бесцветная нефть; имеет специфический запах, распространена в осадочных породах Земли. Сегодня нефть является одним из важнейших для человечества полезных ископаемых</a:t>
            </a:r>
            <a:r>
              <a:rPr lang="ru-RU" dirty="0" smtClean="0"/>
              <a:t>. Нефть немного легче воды и практически в ней не растворяется.</a:t>
            </a:r>
            <a:endParaRPr lang="ru-RU" dirty="0"/>
          </a:p>
        </p:txBody>
      </p:sp>
    </p:spTree>
    <p:extLst>
      <p:ext uri="{BB962C8B-B14F-4D97-AF65-F5344CB8AC3E}">
        <p14:creationId xmlns:p14="http://schemas.microsoft.com/office/powerpoint/2010/main" val="186747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dirty="0" smtClean="0"/>
              <a:t>Состав нефти</a:t>
            </a:r>
            <a:endParaRPr lang="ru-RU" dirty="0"/>
          </a:p>
        </p:txBody>
      </p:sp>
      <p:sp>
        <p:nvSpPr>
          <p:cNvPr id="3" name="Объект 2"/>
          <p:cNvSpPr>
            <a:spLocks noGrp="1"/>
          </p:cNvSpPr>
          <p:nvPr>
            <p:ph idx="1"/>
          </p:nvPr>
        </p:nvSpPr>
        <p:spPr>
          <a:xfrm>
            <a:off x="467544" y="1700808"/>
            <a:ext cx="8229600" cy="4709160"/>
          </a:xfrm>
        </p:spPr>
        <p:txBody>
          <a:bodyPr>
            <a:noAutofit/>
          </a:bodyPr>
          <a:lstStyle/>
          <a:p>
            <a:pPr marL="137160" indent="0">
              <a:buNone/>
            </a:pPr>
            <a:r>
              <a:rPr lang="ru-RU" sz="1900" dirty="0"/>
              <a:t>В зависимости от месторождения нефть имеет различный </a:t>
            </a:r>
            <a:r>
              <a:rPr lang="ru-RU" sz="1900" dirty="0" smtClean="0"/>
              <a:t> качественный  и </a:t>
            </a:r>
            <a:r>
              <a:rPr lang="ru-RU" sz="1900" dirty="0"/>
              <a:t>количественный состав. Так, например, бакинская </a:t>
            </a:r>
            <a:r>
              <a:rPr lang="ru-RU" sz="1900" dirty="0" smtClean="0"/>
              <a:t> нефть </a:t>
            </a:r>
            <a:r>
              <a:rPr lang="ru-RU" sz="1900" dirty="0"/>
              <a:t>богата </a:t>
            </a:r>
            <a:r>
              <a:rPr lang="ru-RU" sz="1900" dirty="0" err="1"/>
              <a:t>циклопарафинами</a:t>
            </a:r>
            <a:r>
              <a:rPr lang="ru-RU" sz="1900" dirty="0"/>
              <a:t> и сравнительно бедна предельными углеводородами.</a:t>
            </a:r>
          </a:p>
          <a:p>
            <a:pPr marL="137160" indent="0">
              <a:buNone/>
            </a:pPr>
            <a:r>
              <a:rPr lang="ru-RU" sz="1900" dirty="0" smtClean="0"/>
              <a:t>Пермская </a:t>
            </a:r>
            <a:r>
              <a:rPr lang="ru-RU" sz="1900" dirty="0"/>
              <a:t>нефть содержит ароматические углеводороды</a:t>
            </a:r>
            <a:r>
              <a:rPr lang="ru-RU" sz="1900" dirty="0" smtClean="0"/>
              <a:t>.</a:t>
            </a:r>
          </a:p>
          <a:p>
            <a:pPr marL="137160" indent="0">
              <a:buNone/>
            </a:pPr>
            <a:r>
              <a:rPr lang="ru-RU" sz="1900" dirty="0" smtClean="0"/>
              <a:t> </a:t>
            </a:r>
            <a:r>
              <a:rPr lang="ru-RU" sz="1900" dirty="0"/>
              <a:t>Нефти состоят главным образом из углерода – 79,5 – 87,5 %  и  водорода  –</a:t>
            </a:r>
          </a:p>
          <a:p>
            <a:pPr marL="137160" indent="0">
              <a:buNone/>
            </a:pPr>
            <a:r>
              <a:rPr lang="ru-RU" sz="1900" dirty="0"/>
              <a:t>11,0 – 14,5 % от массы нефти.  Кроме  них  в  </a:t>
            </a:r>
            <a:r>
              <a:rPr lang="ru-RU" sz="1900" dirty="0" err="1"/>
              <a:t>нефтях</a:t>
            </a:r>
            <a:r>
              <a:rPr lang="ru-RU" sz="1900" dirty="0"/>
              <a:t>  присутствуют  еще  </a:t>
            </a:r>
            <a:r>
              <a:rPr lang="ru-RU" sz="1900" dirty="0" smtClean="0"/>
              <a:t>три   элемента </a:t>
            </a:r>
            <a:r>
              <a:rPr lang="ru-RU" sz="1900" dirty="0"/>
              <a:t>– сера, кислород и азот. Их общее количество обычно составляет </a:t>
            </a:r>
            <a:r>
              <a:rPr lang="ru-RU" sz="1900" dirty="0" smtClean="0"/>
              <a:t>0,5 – </a:t>
            </a:r>
            <a:r>
              <a:rPr lang="ru-RU" sz="1900" dirty="0"/>
              <a:t>8  %.  В  незначительных  концентрациях  в  </a:t>
            </a:r>
            <a:r>
              <a:rPr lang="ru-RU" sz="1900" dirty="0" err="1"/>
              <a:t>нефтях</a:t>
            </a:r>
            <a:r>
              <a:rPr lang="ru-RU" sz="1900" dirty="0"/>
              <a:t>  встречаются  </a:t>
            </a:r>
            <a:r>
              <a:rPr lang="ru-RU" sz="1900" dirty="0" smtClean="0"/>
              <a:t>элементы:  ванадий</a:t>
            </a:r>
            <a:r>
              <a:rPr lang="ru-RU" sz="1900" dirty="0"/>
              <a:t>, никель, железо, алюминий, медь, магний, барий, стронций,  </a:t>
            </a:r>
            <a:r>
              <a:rPr lang="ru-RU" sz="1900" dirty="0" smtClean="0"/>
              <a:t>марганец,  хром</a:t>
            </a:r>
            <a:r>
              <a:rPr lang="ru-RU" sz="1900" dirty="0"/>
              <a:t>, кобальт, молибден, бор, мышьяк, калий и др.  Их  общее  содержание  </a:t>
            </a:r>
            <a:r>
              <a:rPr lang="ru-RU" sz="1900" dirty="0" smtClean="0"/>
              <a:t>не  превышает </a:t>
            </a:r>
            <a:r>
              <a:rPr lang="ru-RU" sz="1900" dirty="0"/>
              <a:t>0,02  –  0,03  %  от  массы  нефти.  Указанные  элементы  </a:t>
            </a:r>
            <a:r>
              <a:rPr lang="ru-RU" sz="1900" dirty="0" smtClean="0"/>
              <a:t>образуют   органические  </a:t>
            </a:r>
            <a:r>
              <a:rPr lang="ru-RU" sz="1900" dirty="0"/>
              <a:t>и  неорганические  соединения,  из  которых   состоят   </a:t>
            </a:r>
            <a:r>
              <a:rPr lang="ru-RU" sz="1900" dirty="0" smtClean="0"/>
              <a:t>нефти.   </a:t>
            </a:r>
            <a:endParaRPr lang="ru-RU" sz="1900" dirty="0"/>
          </a:p>
        </p:txBody>
      </p:sp>
    </p:spTree>
    <p:extLst>
      <p:ext uri="{BB962C8B-B14F-4D97-AF65-F5344CB8AC3E}">
        <p14:creationId xmlns:p14="http://schemas.microsoft.com/office/powerpoint/2010/main" val="2330798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Нахождение в природе нефти</a:t>
            </a:r>
            <a:br>
              <a:rPr lang="ru-RU" dirty="0"/>
            </a:br>
            <a:endParaRPr lang="ru-RU" dirty="0"/>
          </a:p>
        </p:txBody>
      </p:sp>
      <p:sp>
        <p:nvSpPr>
          <p:cNvPr id="3" name="Объект 2"/>
          <p:cNvSpPr>
            <a:spLocks noGrp="1"/>
          </p:cNvSpPr>
          <p:nvPr>
            <p:ph idx="1"/>
          </p:nvPr>
        </p:nvSpPr>
        <p:spPr>
          <a:xfrm>
            <a:off x="251520" y="836712"/>
            <a:ext cx="4104456" cy="5832648"/>
          </a:xfrm>
        </p:spPr>
        <p:txBody>
          <a:bodyPr>
            <a:normAutofit fontScale="92500"/>
          </a:bodyPr>
          <a:lstStyle/>
          <a:p>
            <a:endParaRPr lang="ru-RU" dirty="0"/>
          </a:p>
          <a:p>
            <a:pPr marL="137160" indent="0">
              <a:buNone/>
            </a:pPr>
            <a:r>
              <a:rPr lang="ru-RU" dirty="0"/>
              <a:t>Залежи нефти находятся в недрах Земли на разной глубине, где нефть заполняет свободное пространство между некоторыми породами. Если она находится под давлением газов, то поднимается по скважине на поверхность Земли. По запасам нефти наша страна занимает одно из ведущих мест в мире.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56792"/>
            <a:ext cx="424204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247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838" y="188640"/>
            <a:ext cx="11629800" cy="7992888"/>
          </a:xfrm>
        </p:spPr>
        <p:txBody>
          <a:bodyPr>
            <a:noAutofit/>
          </a:bodyPr>
          <a:lstStyle/>
          <a:p>
            <a:pPr marL="137160" indent="0" algn="just">
              <a:buNone/>
            </a:pPr>
            <a:r>
              <a:rPr lang="ru-RU" sz="1600" dirty="0"/>
              <a:t> </a:t>
            </a:r>
            <a:r>
              <a:rPr lang="ru-RU" sz="1600" dirty="0" smtClean="0"/>
              <a:t> </a:t>
            </a:r>
            <a:r>
              <a:rPr lang="ru-RU" sz="1600" dirty="0" smtClean="0"/>
              <a:t>  </a:t>
            </a:r>
            <a:r>
              <a:rPr lang="ru-RU" dirty="0" smtClean="0">
                <a:cs typeface="Andalus" pitchFamily="18" charset="-78"/>
              </a:rPr>
              <a:t>Продукты</a:t>
            </a:r>
            <a:r>
              <a:rPr lang="ru-RU" dirty="0">
                <a:cs typeface="Andalus" pitchFamily="18" charset="-78"/>
              </a:rPr>
              <a:t>, получаемые из нефти, их </a:t>
            </a:r>
            <a:r>
              <a:rPr lang="ru-RU" dirty="0" smtClean="0">
                <a:cs typeface="Andalus" pitchFamily="18" charset="-78"/>
              </a:rPr>
              <a:t>применение</a:t>
            </a:r>
          </a:p>
          <a:p>
            <a:pPr marL="137160" indent="0" algn="just">
              <a:buNone/>
            </a:pPr>
            <a:endParaRPr lang="ru-RU" dirty="0" smtClean="0">
              <a:cs typeface="Andalus" pitchFamily="18" charset="-78"/>
            </a:endParaRPr>
          </a:p>
          <a:p>
            <a:pPr marL="137160" indent="0" algn="just">
              <a:buNone/>
            </a:pPr>
            <a:r>
              <a:rPr lang="ru-RU" sz="2000" dirty="0" smtClean="0">
                <a:cs typeface="Andalus" pitchFamily="18" charset="-78"/>
              </a:rPr>
              <a:t>Из </a:t>
            </a:r>
            <a:r>
              <a:rPr lang="ru-RU" sz="2000" dirty="0">
                <a:cs typeface="Andalus" pitchFamily="18" charset="-78"/>
              </a:rPr>
              <a:t>нефти выделяют разнообразные продукты</a:t>
            </a:r>
            <a:r>
              <a:rPr lang="ru-RU" sz="2000" dirty="0" smtClean="0">
                <a:cs typeface="Andalus" pitchFamily="18" charset="-78"/>
              </a:rPr>
              <a:t>, </a:t>
            </a:r>
          </a:p>
          <a:p>
            <a:pPr marL="137160" indent="0" algn="just">
              <a:buNone/>
            </a:pPr>
            <a:r>
              <a:rPr lang="ru-RU" sz="2000" dirty="0" smtClean="0">
                <a:cs typeface="Andalus" pitchFamily="18" charset="-78"/>
              </a:rPr>
              <a:t> </a:t>
            </a:r>
            <a:r>
              <a:rPr lang="ru-RU" sz="2000" dirty="0">
                <a:cs typeface="Andalus" pitchFamily="18" charset="-78"/>
              </a:rPr>
              <a:t>имеющие большое </a:t>
            </a:r>
            <a:r>
              <a:rPr lang="ru-RU" sz="2000" dirty="0" smtClean="0">
                <a:cs typeface="Andalus" pitchFamily="18" charset="-78"/>
              </a:rPr>
              <a:t>практическое   значение</a:t>
            </a:r>
            <a:r>
              <a:rPr lang="ru-RU" sz="2000" dirty="0">
                <a:cs typeface="Andalus" pitchFamily="18" charset="-78"/>
              </a:rPr>
              <a:t>. Вначале от нее отделяют </a:t>
            </a:r>
            <a:endParaRPr lang="ru-RU" sz="2000" dirty="0" smtClean="0">
              <a:cs typeface="Andalus" pitchFamily="18" charset="-78"/>
            </a:endParaRPr>
          </a:p>
          <a:p>
            <a:pPr marL="137160" indent="0" algn="just">
              <a:buNone/>
            </a:pPr>
            <a:r>
              <a:rPr lang="ru-RU" sz="2000" dirty="0" smtClean="0">
                <a:cs typeface="Andalus" pitchFamily="18" charset="-78"/>
              </a:rPr>
              <a:t>растворенные углеводороды  (</a:t>
            </a:r>
            <a:r>
              <a:rPr lang="ru-RU" sz="2000" dirty="0">
                <a:cs typeface="Andalus" pitchFamily="18" charset="-78"/>
              </a:rPr>
              <a:t>преимущественно метан). После отгонки </a:t>
            </a:r>
            <a:endParaRPr lang="ru-RU" sz="2000" dirty="0" smtClean="0">
              <a:cs typeface="Andalus" pitchFamily="18" charset="-78"/>
            </a:endParaRPr>
          </a:p>
          <a:p>
            <a:pPr marL="137160" indent="0" algn="just">
              <a:buNone/>
            </a:pPr>
            <a:r>
              <a:rPr lang="ru-RU" sz="2000" dirty="0" smtClean="0">
                <a:cs typeface="Andalus" pitchFamily="18" charset="-78"/>
              </a:rPr>
              <a:t>летучих </a:t>
            </a:r>
            <a:r>
              <a:rPr lang="ru-RU" sz="2000" dirty="0">
                <a:cs typeface="Andalus" pitchFamily="18" charset="-78"/>
              </a:rPr>
              <a:t> </a:t>
            </a:r>
            <a:r>
              <a:rPr lang="ru-RU" sz="2000" dirty="0" smtClean="0">
                <a:cs typeface="Andalus" pitchFamily="18" charset="-78"/>
              </a:rPr>
              <a:t> </a:t>
            </a:r>
            <a:r>
              <a:rPr lang="ru-RU" sz="2000" dirty="0" smtClean="0">
                <a:cs typeface="Andalus" pitchFamily="18" charset="-78"/>
              </a:rPr>
              <a:t>углеводородов </a:t>
            </a:r>
            <a:r>
              <a:rPr lang="ru-RU" sz="2000" dirty="0" smtClean="0">
                <a:cs typeface="Andalus" pitchFamily="18" charset="-78"/>
              </a:rPr>
              <a:t>нефть  нагревают</a:t>
            </a:r>
            <a:r>
              <a:rPr lang="ru-RU" sz="2000" dirty="0">
                <a:cs typeface="Andalus" pitchFamily="18" charset="-78"/>
              </a:rPr>
              <a:t>. Первыми переходят </a:t>
            </a:r>
            <a:r>
              <a:rPr lang="ru-RU" sz="2000" dirty="0" smtClean="0">
                <a:cs typeface="Andalus" pitchFamily="18" charset="-78"/>
              </a:rPr>
              <a:t>в</a:t>
            </a:r>
          </a:p>
          <a:p>
            <a:pPr marL="137160" indent="0" algn="just">
              <a:buNone/>
            </a:pPr>
            <a:r>
              <a:rPr lang="ru-RU" sz="2000" dirty="0" smtClean="0">
                <a:cs typeface="Andalus" pitchFamily="18" charset="-78"/>
              </a:rPr>
              <a:t> </a:t>
            </a:r>
            <a:r>
              <a:rPr lang="ru-RU" sz="2000" dirty="0">
                <a:cs typeface="Andalus" pitchFamily="18" charset="-78"/>
              </a:rPr>
              <a:t>газообразное состояние </a:t>
            </a:r>
            <a:r>
              <a:rPr lang="ru-RU" sz="2000" dirty="0" smtClean="0">
                <a:cs typeface="Andalus" pitchFamily="18" charset="-78"/>
              </a:rPr>
              <a:t> </a:t>
            </a:r>
            <a:r>
              <a:rPr lang="ru-RU" sz="2000" dirty="0" smtClean="0">
                <a:cs typeface="Andalus" pitchFamily="18" charset="-78"/>
              </a:rPr>
              <a:t>и </a:t>
            </a:r>
            <a:r>
              <a:rPr lang="ru-RU" sz="2000" dirty="0" smtClean="0">
                <a:cs typeface="Andalus" pitchFamily="18" charset="-78"/>
              </a:rPr>
              <a:t>отгоняются   углеводороды </a:t>
            </a:r>
            <a:r>
              <a:rPr lang="ru-RU" sz="2000" dirty="0">
                <a:cs typeface="Andalus" pitchFamily="18" charset="-78"/>
              </a:rPr>
              <a:t>с небольшим </a:t>
            </a:r>
            <a:endParaRPr lang="ru-RU" sz="2000" dirty="0" smtClean="0">
              <a:cs typeface="Andalus" pitchFamily="18" charset="-78"/>
            </a:endParaRPr>
          </a:p>
          <a:p>
            <a:pPr marL="137160" indent="0" algn="just">
              <a:buNone/>
            </a:pPr>
            <a:r>
              <a:rPr lang="ru-RU" sz="2000" dirty="0" smtClean="0">
                <a:cs typeface="Andalus" pitchFamily="18" charset="-78"/>
              </a:rPr>
              <a:t>числом </a:t>
            </a:r>
            <a:r>
              <a:rPr lang="ru-RU" sz="2000" dirty="0">
                <a:cs typeface="Andalus" pitchFamily="18" charset="-78"/>
              </a:rPr>
              <a:t>атомов углерода в молекуле, </a:t>
            </a:r>
            <a:r>
              <a:rPr lang="ru-RU" sz="2000" dirty="0">
                <a:cs typeface="Andalus" pitchFamily="18" charset="-78"/>
              </a:rPr>
              <a:t>и</a:t>
            </a:r>
            <a:r>
              <a:rPr lang="ru-RU" sz="2000" dirty="0" smtClean="0">
                <a:cs typeface="Andalus" pitchFamily="18" charset="-78"/>
              </a:rPr>
              <a:t>меющие  </a:t>
            </a:r>
            <a:r>
              <a:rPr lang="ru-RU" sz="2000" dirty="0" smtClean="0">
                <a:cs typeface="Andalus" pitchFamily="18" charset="-78"/>
              </a:rPr>
              <a:t>относительно </a:t>
            </a:r>
            <a:r>
              <a:rPr lang="ru-RU" sz="2000" dirty="0">
                <a:cs typeface="Andalus" pitchFamily="18" charset="-78"/>
              </a:rPr>
              <a:t>низкую </a:t>
            </a:r>
            <a:endParaRPr lang="ru-RU" sz="2000" dirty="0" smtClean="0">
              <a:cs typeface="Andalus" pitchFamily="18" charset="-78"/>
            </a:endParaRPr>
          </a:p>
          <a:p>
            <a:pPr marL="137160" indent="0" algn="just">
              <a:buNone/>
            </a:pPr>
            <a:r>
              <a:rPr lang="ru-RU" sz="2000" dirty="0" smtClean="0">
                <a:cs typeface="Andalus" pitchFamily="18" charset="-78"/>
              </a:rPr>
              <a:t>температуру </a:t>
            </a:r>
            <a:r>
              <a:rPr lang="ru-RU" sz="2000" dirty="0">
                <a:cs typeface="Andalus" pitchFamily="18" charset="-78"/>
              </a:rPr>
              <a:t>кипения. С повышением </a:t>
            </a:r>
            <a:r>
              <a:rPr lang="ru-RU" sz="2000" dirty="0" smtClean="0">
                <a:cs typeface="Andalus" pitchFamily="18" charset="-78"/>
              </a:rPr>
              <a:t> </a:t>
            </a:r>
            <a:r>
              <a:rPr lang="ru-RU" sz="2000" dirty="0" smtClean="0">
                <a:cs typeface="Andalus" pitchFamily="18" charset="-78"/>
              </a:rPr>
              <a:t>температуры смеси</a:t>
            </a:r>
          </a:p>
          <a:p>
            <a:pPr marL="137160" indent="0" algn="just">
              <a:buNone/>
            </a:pPr>
            <a:r>
              <a:rPr lang="ru-RU" sz="2000" dirty="0" smtClean="0">
                <a:cs typeface="Andalus" pitchFamily="18" charset="-78"/>
              </a:rPr>
              <a:t> </a:t>
            </a:r>
            <a:r>
              <a:rPr lang="ru-RU" sz="2000" dirty="0" smtClean="0">
                <a:cs typeface="Andalus" pitchFamily="18" charset="-78"/>
              </a:rPr>
              <a:t>перегоняются </a:t>
            </a:r>
            <a:r>
              <a:rPr lang="ru-RU" sz="2000" dirty="0">
                <a:cs typeface="Andalus" pitchFamily="18" charset="-78"/>
              </a:rPr>
              <a:t>углеводороды с более высокой температурой </a:t>
            </a:r>
            <a:r>
              <a:rPr lang="ru-RU" sz="2000" dirty="0">
                <a:cs typeface="Andalus" pitchFamily="18" charset="-78"/>
              </a:rPr>
              <a:t> </a:t>
            </a:r>
            <a:r>
              <a:rPr lang="ru-RU" sz="2000" dirty="0" smtClean="0">
                <a:cs typeface="Andalus" pitchFamily="18" charset="-78"/>
              </a:rPr>
              <a:t> </a:t>
            </a:r>
            <a:r>
              <a:rPr lang="ru-RU" sz="2000" dirty="0" smtClean="0">
                <a:cs typeface="Andalus" pitchFamily="18" charset="-78"/>
              </a:rPr>
              <a:t>кипения.</a:t>
            </a:r>
          </a:p>
          <a:p>
            <a:pPr marL="137160" indent="0" algn="just">
              <a:buNone/>
            </a:pPr>
            <a:r>
              <a:rPr lang="ru-RU" sz="2000" dirty="0" smtClean="0">
                <a:cs typeface="Andalus" pitchFamily="18" charset="-78"/>
              </a:rPr>
              <a:t>Таким  </a:t>
            </a:r>
            <a:r>
              <a:rPr lang="ru-RU" sz="2000" dirty="0" smtClean="0">
                <a:cs typeface="Andalus" pitchFamily="18" charset="-78"/>
              </a:rPr>
              <a:t>образом </a:t>
            </a:r>
            <a:r>
              <a:rPr lang="ru-RU" sz="2000" dirty="0">
                <a:cs typeface="Andalus" pitchFamily="18" charset="-78"/>
              </a:rPr>
              <a:t>можно собрать отдельные смеси (фракции) нефти. </a:t>
            </a:r>
            <a:endParaRPr lang="ru-RU" sz="2000" dirty="0" smtClean="0">
              <a:cs typeface="Andalus" pitchFamily="18" charset="-78"/>
            </a:endParaRPr>
          </a:p>
          <a:p>
            <a:pPr marL="137160" indent="0" algn="just">
              <a:buNone/>
            </a:pPr>
            <a:r>
              <a:rPr lang="ru-RU" sz="2000" dirty="0" smtClean="0">
                <a:cs typeface="Andalus" pitchFamily="18" charset="-78"/>
              </a:rPr>
              <a:t>Чаще </a:t>
            </a:r>
            <a:r>
              <a:rPr lang="ru-RU" sz="2000" dirty="0">
                <a:cs typeface="Andalus" pitchFamily="18" charset="-78"/>
              </a:rPr>
              <a:t>всего при </a:t>
            </a:r>
            <a:r>
              <a:rPr lang="ru-RU" sz="2000" dirty="0" smtClean="0">
                <a:cs typeface="Andalus" pitchFamily="18" charset="-78"/>
              </a:rPr>
              <a:t>такой     перегонке </a:t>
            </a:r>
            <a:r>
              <a:rPr lang="ru-RU" sz="2000" dirty="0">
                <a:cs typeface="Andalus" pitchFamily="18" charset="-78"/>
              </a:rPr>
              <a:t>получают три основные фракции</a:t>
            </a:r>
            <a:r>
              <a:rPr lang="ru-RU" sz="2000" dirty="0" smtClean="0">
                <a:cs typeface="Andalus" pitchFamily="18" charset="-78"/>
              </a:rPr>
              <a:t>,</a:t>
            </a:r>
          </a:p>
          <a:p>
            <a:pPr marL="137160" indent="0" algn="just">
              <a:buNone/>
            </a:pPr>
            <a:r>
              <a:rPr lang="ru-RU" sz="2000" dirty="0" smtClean="0">
                <a:cs typeface="Andalus" pitchFamily="18" charset="-78"/>
              </a:rPr>
              <a:t> которые   затем </a:t>
            </a:r>
            <a:r>
              <a:rPr lang="ru-RU" sz="2000" dirty="0" smtClean="0">
                <a:cs typeface="Andalus" pitchFamily="18" charset="-78"/>
              </a:rPr>
              <a:t>подвергаются   дальнейшему </a:t>
            </a:r>
            <a:r>
              <a:rPr lang="ru-RU" sz="2000" dirty="0">
                <a:cs typeface="Andalus" pitchFamily="18" charset="-78"/>
              </a:rPr>
              <a:t>разделению. </a:t>
            </a:r>
          </a:p>
        </p:txBody>
      </p:sp>
    </p:spTree>
    <p:extLst>
      <p:ext uri="{BB962C8B-B14F-4D97-AF65-F5344CB8AC3E}">
        <p14:creationId xmlns:p14="http://schemas.microsoft.com/office/powerpoint/2010/main" val="2136400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2"/>
            <a:ext cx="8625136" cy="6192728"/>
          </a:xfrm>
        </p:spPr>
        <p:txBody>
          <a:bodyPr>
            <a:normAutofit fontScale="62500" lnSpcReduction="20000"/>
          </a:bodyPr>
          <a:lstStyle/>
          <a:p>
            <a:pPr marL="137160" indent="0">
              <a:buNone/>
            </a:pPr>
            <a:r>
              <a:rPr lang="ru-RU" dirty="0" smtClean="0"/>
              <a:t>Основные </a:t>
            </a:r>
            <a:r>
              <a:rPr lang="ru-RU" dirty="0"/>
              <a:t>фракции нефти следующие:</a:t>
            </a:r>
          </a:p>
          <a:p>
            <a:pPr marL="137160" indent="0">
              <a:buNone/>
            </a:pPr>
            <a:r>
              <a:rPr lang="ru-RU" dirty="0"/>
              <a:t>    1. Фракция, собираемая от </a:t>
            </a:r>
            <a:r>
              <a:rPr lang="ru-RU" dirty="0" smtClean="0"/>
              <a:t>40 </a:t>
            </a:r>
            <a:r>
              <a:rPr lang="ru-RU" dirty="0"/>
              <a:t>до </a:t>
            </a:r>
            <a:r>
              <a:rPr lang="ru-RU" dirty="0" smtClean="0"/>
              <a:t>200 С</a:t>
            </a:r>
            <a:r>
              <a:rPr lang="ru-RU" dirty="0"/>
              <a:t>, - газолиновая фракция бензинов</a:t>
            </a:r>
          </a:p>
          <a:p>
            <a:pPr marL="137160" indent="0">
              <a:buNone/>
            </a:pPr>
            <a:r>
              <a:rPr lang="ru-RU" dirty="0"/>
              <a:t>       – содержит углеводороды от С5Н12 до С11Н24. При дальнейшей перегонке</a:t>
            </a:r>
          </a:p>
          <a:p>
            <a:pPr marL="137160" indent="0">
              <a:buNone/>
            </a:pPr>
            <a:r>
              <a:rPr lang="ru-RU" dirty="0"/>
              <a:t>       выделенной фракции получают: газолин (от </a:t>
            </a:r>
            <a:r>
              <a:rPr lang="ru-RU" dirty="0" smtClean="0"/>
              <a:t>40 </a:t>
            </a:r>
            <a:r>
              <a:rPr lang="ru-RU" dirty="0"/>
              <a:t>до </a:t>
            </a:r>
            <a:r>
              <a:rPr lang="ru-RU" dirty="0" smtClean="0"/>
              <a:t>70 С</a:t>
            </a:r>
            <a:r>
              <a:rPr lang="ru-RU" dirty="0"/>
              <a:t>), бензин (от</a:t>
            </a:r>
          </a:p>
          <a:p>
            <a:pPr marL="137160" indent="0">
              <a:buNone/>
            </a:pPr>
            <a:r>
              <a:rPr lang="ru-RU" dirty="0"/>
              <a:t>       </a:t>
            </a:r>
            <a:r>
              <a:rPr lang="ru-RU" dirty="0" smtClean="0"/>
              <a:t>70 </a:t>
            </a:r>
            <a:r>
              <a:rPr lang="ru-RU" dirty="0"/>
              <a:t>до </a:t>
            </a:r>
            <a:r>
              <a:rPr lang="ru-RU" dirty="0" smtClean="0"/>
              <a:t>120 </a:t>
            </a:r>
            <a:r>
              <a:rPr lang="ru-RU" dirty="0"/>
              <a:t>С) – авиационный, автомобильный и т.д.</a:t>
            </a:r>
          </a:p>
          <a:p>
            <a:pPr marL="137160" indent="0">
              <a:buNone/>
            </a:pPr>
            <a:r>
              <a:rPr lang="ru-RU" dirty="0"/>
              <a:t>    2. </a:t>
            </a:r>
            <a:r>
              <a:rPr lang="ru-RU" dirty="0" err="1"/>
              <a:t>Лигроиновая</a:t>
            </a:r>
            <a:r>
              <a:rPr lang="ru-RU" dirty="0"/>
              <a:t> фракция, собираемая в пределах от </a:t>
            </a:r>
            <a:r>
              <a:rPr lang="ru-RU" dirty="0" smtClean="0"/>
              <a:t>150 до 250 С</a:t>
            </a:r>
            <a:r>
              <a:rPr lang="ru-RU" dirty="0"/>
              <a:t>,</a:t>
            </a:r>
          </a:p>
          <a:p>
            <a:pPr marL="137160" indent="0">
              <a:buNone/>
            </a:pPr>
            <a:r>
              <a:rPr lang="ru-RU" dirty="0"/>
              <a:t>       содержит углеводороды от С8Н18 до С14Н30. Лигроин применяется как</a:t>
            </a:r>
          </a:p>
          <a:p>
            <a:pPr marL="137160" indent="0">
              <a:buNone/>
            </a:pPr>
            <a:r>
              <a:rPr lang="ru-RU" dirty="0"/>
              <a:t>       горючее для тракторов.</a:t>
            </a:r>
          </a:p>
          <a:p>
            <a:pPr marL="137160" indent="0">
              <a:buNone/>
            </a:pPr>
            <a:r>
              <a:rPr lang="ru-RU" dirty="0"/>
              <a:t>    3. Керосиновая фракция включает углеводороды от С12Н26 до С18Н38 с</a:t>
            </a:r>
          </a:p>
          <a:p>
            <a:pPr marL="137160" indent="0">
              <a:buNone/>
            </a:pPr>
            <a:r>
              <a:rPr lang="ru-RU" dirty="0"/>
              <a:t>       температурой кипения от </a:t>
            </a:r>
            <a:r>
              <a:rPr lang="ru-RU" dirty="0" smtClean="0"/>
              <a:t>180 </a:t>
            </a:r>
            <a:r>
              <a:rPr lang="ru-RU" dirty="0"/>
              <a:t>до </a:t>
            </a:r>
            <a:r>
              <a:rPr lang="ru-RU" dirty="0" smtClean="0"/>
              <a:t>300С</a:t>
            </a:r>
            <a:r>
              <a:rPr lang="ru-RU" dirty="0"/>
              <a:t>. керосин после очистки</a:t>
            </a:r>
          </a:p>
          <a:p>
            <a:pPr marL="137160" indent="0">
              <a:buNone/>
            </a:pPr>
            <a:r>
              <a:rPr lang="ru-RU" dirty="0"/>
              <a:t>       используется в качестве горючего для тракторов, реактивных самолетов</a:t>
            </a:r>
          </a:p>
          <a:p>
            <a:pPr marL="137160" indent="0">
              <a:buNone/>
            </a:pPr>
            <a:r>
              <a:rPr lang="ru-RU" dirty="0"/>
              <a:t>       и ракет.</a:t>
            </a:r>
          </a:p>
          <a:p>
            <a:pPr marL="137160" indent="0">
              <a:buNone/>
            </a:pPr>
            <a:r>
              <a:rPr lang="ru-RU" dirty="0"/>
              <a:t>    4. Газойль (выше </a:t>
            </a:r>
            <a:r>
              <a:rPr lang="ru-RU" dirty="0" smtClean="0"/>
              <a:t>275С</a:t>
            </a:r>
            <a:r>
              <a:rPr lang="ru-RU" dirty="0"/>
              <a:t>) – дизельное топливо.</a:t>
            </a:r>
          </a:p>
          <a:p>
            <a:pPr marL="137160" indent="0">
              <a:buNone/>
            </a:pPr>
            <a:r>
              <a:rPr lang="ru-RU" dirty="0"/>
              <a:t>   5. Мазут – остаток от перегонки. Содержит углеводороды с большим числом</a:t>
            </a:r>
          </a:p>
          <a:p>
            <a:pPr marL="137160" indent="0">
              <a:buNone/>
            </a:pPr>
            <a:r>
              <a:rPr lang="ru-RU" dirty="0"/>
              <a:t>       атомов углерода (до многих десятков) в молекуле. Мазут также</a:t>
            </a:r>
          </a:p>
          <a:p>
            <a:pPr marL="137160" indent="0">
              <a:buNone/>
            </a:pPr>
            <a:r>
              <a:rPr lang="ru-RU" dirty="0"/>
              <a:t>       разделяют на фракции:</a:t>
            </a:r>
          </a:p>
          <a:p>
            <a:pPr marL="137160" indent="0">
              <a:buNone/>
            </a:pPr>
            <a:r>
              <a:rPr lang="ru-RU" dirty="0"/>
              <a:t>              </a:t>
            </a:r>
            <a:r>
              <a:rPr lang="ru-RU" dirty="0" smtClean="0"/>
              <a:t>1) </a:t>
            </a:r>
            <a:r>
              <a:rPr lang="ru-RU" dirty="0"/>
              <a:t>Соляровые масла – дизельное топливо,</a:t>
            </a:r>
          </a:p>
          <a:p>
            <a:pPr marL="137160" indent="0">
              <a:buNone/>
            </a:pPr>
            <a:r>
              <a:rPr lang="ru-RU" dirty="0"/>
              <a:t>              </a:t>
            </a:r>
            <a:r>
              <a:rPr lang="ru-RU" dirty="0" smtClean="0"/>
              <a:t>2) </a:t>
            </a:r>
            <a:r>
              <a:rPr lang="ru-RU" dirty="0"/>
              <a:t>Смазочные масла (</a:t>
            </a:r>
            <a:r>
              <a:rPr lang="ru-RU" dirty="0" err="1"/>
              <a:t>авиатракторные</a:t>
            </a:r>
            <a:r>
              <a:rPr lang="ru-RU" dirty="0"/>
              <a:t>, </a:t>
            </a:r>
            <a:r>
              <a:rPr lang="ru-RU" dirty="0" smtClean="0"/>
              <a:t>авиационные, </a:t>
            </a:r>
            <a:r>
              <a:rPr lang="ru-RU" dirty="0"/>
              <a:t>индустриальные и др</a:t>
            </a:r>
            <a:r>
              <a:rPr lang="ru-RU" dirty="0" smtClean="0"/>
              <a:t>.)</a:t>
            </a:r>
            <a:endParaRPr lang="ru-RU" dirty="0"/>
          </a:p>
          <a:p>
            <a:pPr marL="137160" indent="0">
              <a:buNone/>
            </a:pPr>
            <a:r>
              <a:rPr lang="ru-RU" dirty="0"/>
              <a:t>              </a:t>
            </a:r>
            <a:r>
              <a:rPr lang="ru-RU" dirty="0" smtClean="0"/>
              <a:t>3) </a:t>
            </a:r>
            <a:r>
              <a:rPr lang="ru-RU" dirty="0"/>
              <a:t>Вазелин (основа для косметических средств и лекарств).</a:t>
            </a:r>
          </a:p>
          <a:p>
            <a:pPr marL="137160" indent="0">
              <a:buNone/>
            </a:pPr>
            <a:r>
              <a:rPr lang="ru-RU" dirty="0" smtClean="0"/>
              <a:t>Из </a:t>
            </a:r>
            <a:r>
              <a:rPr lang="ru-RU" dirty="0"/>
              <a:t>некоторых сортов нефти получают парафин (для производства спичек,</a:t>
            </a:r>
          </a:p>
          <a:p>
            <a:pPr marL="137160" indent="0">
              <a:buNone/>
            </a:pPr>
            <a:r>
              <a:rPr lang="ru-RU" dirty="0"/>
              <a:t>свечей и др.). После отгонки остается гудрон. Его широко применяют в</a:t>
            </a:r>
          </a:p>
          <a:p>
            <a:pPr marL="137160" indent="0">
              <a:buNone/>
            </a:pPr>
            <a:r>
              <a:rPr lang="ru-RU" dirty="0"/>
              <a:t>дорожном строительстве.</a:t>
            </a:r>
          </a:p>
          <a:p>
            <a:endParaRPr lang="ru-RU" dirty="0"/>
          </a:p>
        </p:txBody>
      </p:sp>
    </p:spTree>
    <p:extLst>
      <p:ext uri="{BB962C8B-B14F-4D97-AF65-F5344CB8AC3E}">
        <p14:creationId xmlns:p14="http://schemas.microsoft.com/office/powerpoint/2010/main" val="314116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640"/>
            <a:ext cx="435597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40568" y="193874"/>
            <a:ext cx="5112568" cy="7461448"/>
          </a:xfrm>
        </p:spPr>
        <p:txBody>
          <a:bodyPr numCol="1">
            <a:normAutofit/>
          </a:bodyPr>
          <a:lstStyle/>
          <a:p>
            <a:pPr indent="0">
              <a:buNone/>
            </a:pPr>
            <a:r>
              <a:rPr lang="ru-RU" sz="1600" dirty="0" smtClean="0"/>
              <a:t>Перегонка нефти осуществляется в установке, которая состоит из трубчатой печи , ректификационной колонны и холодильника  . В печи находится змеевик (трубопровод). По трубопроводу непрерывно подается нефть, где она нагревается до 320—350 °С и в виде смеси жидкости и паров поступает в ректификационную колонну (стальной цилиндрический аппарат высотой около 40 м) Внутри она имеет горизонтальные перегородки с отверстиями,  так называемые тарелки . Пары нефти </a:t>
            </a:r>
            <a:r>
              <a:rPr lang="ru-RU" sz="1600" dirty="0" err="1" smtClean="0"/>
              <a:t>подаютсяв</a:t>
            </a:r>
            <a:r>
              <a:rPr lang="ru-RU" sz="1600" dirty="0" smtClean="0"/>
              <a:t> колонну И через отверстия поднимаются вверх, при этом они постепенно охлаждаются и сжижаются. Менее летучие </a:t>
            </a:r>
            <a:r>
              <a:rPr lang="ru-RU" sz="1600" dirty="0" err="1" smtClean="0"/>
              <a:t>ния</a:t>
            </a:r>
            <a:r>
              <a:rPr lang="ru-RU" sz="1600" dirty="0" smtClean="0"/>
              <a:t> ректификационной углеводороды конденсируются уже на первых тарелках, колонны. образуя </a:t>
            </a:r>
            <a:r>
              <a:rPr lang="ru-RU" sz="1600" dirty="0" err="1" smtClean="0"/>
              <a:t>газойлевую</a:t>
            </a:r>
            <a:r>
              <a:rPr lang="ru-RU" sz="1600" dirty="0" smtClean="0"/>
              <a:t> фракцию. Выше собирается керосин, а затем — лигроин. Наиболее летучие углеводороды выходят в виде паров из колонны и сжижаются, образуя бензин. Часть бензина подается обратно в колонну для орошения поднимающихся паров. Это способствует охлаждению и конденсации соответствующих углеводородов. Главный недостаток перегонки нефти — малый выход бензина (не более 20%).</a:t>
            </a:r>
            <a:endParaRPr lang="ru-RU" sz="1600" dirty="0"/>
          </a:p>
        </p:txBody>
      </p:sp>
    </p:spTree>
    <p:extLst>
      <p:ext uri="{BB962C8B-B14F-4D97-AF65-F5344CB8AC3E}">
        <p14:creationId xmlns:p14="http://schemas.microsoft.com/office/powerpoint/2010/main" val="3636785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539552" y="548680"/>
            <a:ext cx="8229600" cy="5616624"/>
          </a:xfrm>
        </p:spPr>
        <p:txBody>
          <a:bodyPr>
            <a:normAutofit/>
          </a:bodyPr>
          <a:lstStyle/>
          <a:p>
            <a:pPr marL="0" indent="0">
              <a:buNone/>
            </a:pPr>
            <a:r>
              <a:rPr lang="ru-RU" dirty="0" smtClean="0"/>
              <a:t>... </a:t>
            </a:r>
            <a:r>
              <a:rPr lang="ru-RU" dirty="0"/>
              <a:t>братья Дубинины в 1823 г. впервые создали устройство для перегонки нефти. С 1823 г. Дубинины стали вывозить «фото-ген» (керосин) многими тысячами пудов из Моздока внутрь России. В Америке первые опыты перегонки нефти осуществил в 1833 г. </a:t>
            </a:r>
            <a:r>
              <a:rPr lang="ru-RU" dirty="0" err="1"/>
              <a:t>Силлиман</a:t>
            </a:r>
            <a:r>
              <a:rPr lang="ru-RU" dirty="0"/>
              <a:t>.</a:t>
            </a:r>
          </a:p>
          <a:p>
            <a:pPr marL="0" indent="0">
              <a:buNone/>
            </a:pPr>
            <a:r>
              <a:rPr lang="ru-RU" dirty="0" smtClean="0"/>
              <a:t>... </a:t>
            </a:r>
            <a:r>
              <a:rPr lang="ru-RU" dirty="0"/>
              <a:t>если в чашку налить немного бензина (спирта) и осторожно поднести зажженную спичку, то бензин (спирт) загорится. Если же добавить несколько миллилитров </a:t>
            </a:r>
            <a:r>
              <a:rPr lang="ru-RU" dirty="0" err="1"/>
              <a:t>тетрахлорметана</a:t>
            </a:r>
            <a:r>
              <a:rPr lang="ru-RU" dirty="0"/>
              <a:t>, то огонь погаснет.</a:t>
            </a:r>
          </a:p>
        </p:txBody>
      </p:sp>
    </p:spTree>
    <p:extLst>
      <p:ext uri="{BB962C8B-B14F-4D97-AF65-F5344CB8AC3E}">
        <p14:creationId xmlns:p14="http://schemas.microsoft.com/office/powerpoint/2010/main" val="4171411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3384376" cy="5220072"/>
          </a:xfrm>
        </p:spPr>
        <p:txBody>
          <a:bodyPr>
            <a:normAutofit fontScale="92500" lnSpcReduction="20000"/>
          </a:bodyPr>
          <a:lstStyle/>
          <a:p>
            <a:pPr marL="0" indent="0">
              <a:buNone/>
            </a:pPr>
            <a:r>
              <a:rPr lang="ru-RU" dirty="0"/>
              <a:t>... сильными загрязнителями атмосферы являются и ТЭС, которые работают на природном газе. Оказывается, что в печах при высокой температуре азот воздуха реагирует с кислородом и образуются оксиды азота, которые трубами ТЭС выбрасываются в атмосферу.</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76672"/>
            <a:ext cx="4320480" cy="321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771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TotalTime>
  <Words>907</Words>
  <Application>Microsoft Office PowerPoint</Application>
  <PresentationFormat>Экран (4:3)</PresentationFormat>
  <Paragraphs>52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Апекс</vt:lpstr>
      <vt:lpstr>                          Презентация на  тему «Нефть»</vt:lpstr>
      <vt:lpstr>Презентация PowerPoint</vt:lpstr>
      <vt:lpstr>Состав нефти</vt:lpstr>
      <vt:lpstr>Нахождение в природе нефти </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«Нефть»</dc:title>
  <dc:creator>BEST</dc:creator>
  <cp:lastModifiedBy>BEST</cp:lastModifiedBy>
  <cp:revision>10</cp:revision>
  <dcterms:created xsi:type="dcterms:W3CDTF">2012-11-29T13:36:41Z</dcterms:created>
  <dcterms:modified xsi:type="dcterms:W3CDTF">2012-11-30T13:46:52Z</dcterms:modified>
</cp:coreProperties>
</file>